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0" r:id="rId2"/>
    <p:sldId id="362" r:id="rId3"/>
    <p:sldId id="370" r:id="rId4"/>
    <p:sldId id="340" r:id="rId5"/>
    <p:sldId id="341" r:id="rId6"/>
    <p:sldId id="347" r:id="rId7"/>
    <p:sldId id="371" r:id="rId8"/>
    <p:sldId id="373" r:id="rId9"/>
    <p:sldId id="342" r:id="rId10"/>
    <p:sldId id="374" r:id="rId11"/>
    <p:sldId id="372" r:id="rId12"/>
    <p:sldId id="348" r:id="rId13"/>
    <p:sldId id="349" r:id="rId14"/>
    <p:sldId id="361" r:id="rId15"/>
    <p:sldId id="363" r:id="rId16"/>
    <p:sldId id="365" r:id="rId17"/>
    <p:sldId id="364" r:id="rId18"/>
    <p:sldId id="345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71" autoAdjust="0"/>
  </p:normalViewPr>
  <p:slideViewPr>
    <p:cSldViewPr>
      <p:cViewPr varScale="1">
        <p:scale>
          <a:sx n="123" d="100"/>
          <a:sy n="123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97A10-7D80-440C-8B74-763569C8D664}" type="doc">
      <dgm:prSet loTypeId="urn:microsoft.com/office/officeart/2005/8/layout/pyramid1" loCatId="pyramid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6B03B5C-0266-4426-A694-29D6C0407160}">
      <dgm:prSet phldrT="[Текст]"/>
      <dgm:spPr/>
      <dgm:t>
        <a:bodyPr/>
        <a:lstStyle/>
        <a:p>
          <a:endParaRPr lang="ru-RU" b="1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C27A34-16EE-4928-8B93-0FCC3C1AAE16}" type="parTrans" cxnId="{29082841-3E74-404B-89C9-0ED727366F98}">
      <dgm:prSet/>
      <dgm:spPr/>
      <dgm:t>
        <a:bodyPr/>
        <a:lstStyle/>
        <a:p>
          <a:endParaRPr lang="ru-RU">
            <a:solidFill>
              <a:schemeClr val="bg1">
                <a:lumMod val="75000"/>
              </a:schemeClr>
            </a:solidFill>
          </a:endParaRPr>
        </a:p>
      </dgm:t>
    </dgm:pt>
    <dgm:pt modelId="{1A5C4F31-0215-48B9-8129-E44CF50A7A25}" type="sibTrans" cxnId="{29082841-3E74-404B-89C9-0ED727366F98}">
      <dgm:prSet/>
      <dgm:spPr/>
      <dgm:t>
        <a:bodyPr/>
        <a:lstStyle/>
        <a:p>
          <a:endParaRPr lang="ru-RU">
            <a:solidFill>
              <a:schemeClr val="bg1">
                <a:lumMod val="75000"/>
              </a:schemeClr>
            </a:solidFill>
          </a:endParaRPr>
        </a:p>
      </dgm:t>
    </dgm:pt>
    <dgm:pt modelId="{BDC9482A-DBA2-414A-AD69-ED3109E5C31C}">
      <dgm:prSet phldrT="[Текст]"/>
      <dgm:spPr/>
      <dgm:t>
        <a:bodyPr/>
        <a:lstStyle/>
        <a:p>
          <a:endParaRPr lang="ru-RU" b="1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AD27C4-B086-431E-9200-5D6C3A57CB16}" type="parTrans" cxnId="{1F1F4535-676B-4C52-9559-4743150AA12E}">
      <dgm:prSet/>
      <dgm:spPr/>
      <dgm:t>
        <a:bodyPr/>
        <a:lstStyle/>
        <a:p>
          <a:endParaRPr lang="ru-RU">
            <a:solidFill>
              <a:schemeClr val="bg1">
                <a:lumMod val="75000"/>
              </a:schemeClr>
            </a:solidFill>
          </a:endParaRPr>
        </a:p>
      </dgm:t>
    </dgm:pt>
    <dgm:pt modelId="{4C630806-6CA1-483C-84CE-CEB888A5FEC7}" type="sibTrans" cxnId="{1F1F4535-676B-4C52-9559-4743150AA12E}">
      <dgm:prSet/>
      <dgm:spPr/>
      <dgm:t>
        <a:bodyPr/>
        <a:lstStyle/>
        <a:p>
          <a:endParaRPr lang="ru-RU">
            <a:solidFill>
              <a:schemeClr val="bg1">
                <a:lumMod val="75000"/>
              </a:schemeClr>
            </a:solidFill>
          </a:endParaRPr>
        </a:p>
      </dgm:t>
    </dgm:pt>
    <dgm:pt modelId="{7591B93C-3F42-4242-BF03-E5DFBE664D55}">
      <dgm:prSet phldrT="[Текст]"/>
      <dgm:spPr/>
      <dgm:t>
        <a:bodyPr/>
        <a:lstStyle/>
        <a:p>
          <a:endParaRPr lang="ru-RU" b="1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4B8286-361F-4528-B567-B2242C7174B6}" type="parTrans" cxnId="{A9B9596E-7ED8-409F-9F89-F35F2CFC2DF1}">
      <dgm:prSet/>
      <dgm:spPr/>
      <dgm:t>
        <a:bodyPr/>
        <a:lstStyle/>
        <a:p>
          <a:endParaRPr lang="ru-RU">
            <a:solidFill>
              <a:schemeClr val="bg1">
                <a:lumMod val="75000"/>
              </a:schemeClr>
            </a:solidFill>
          </a:endParaRPr>
        </a:p>
      </dgm:t>
    </dgm:pt>
    <dgm:pt modelId="{4AB58F83-782D-4A0F-949C-4B598B0C743F}" type="sibTrans" cxnId="{A9B9596E-7ED8-409F-9F89-F35F2CFC2DF1}">
      <dgm:prSet/>
      <dgm:spPr/>
      <dgm:t>
        <a:bodyPr/>
        <a:lstStyle/>
        <a:p>
          <a:endParaRPr lang="ru-RU">
            <a:solidFill>
              <a:schemeClr val="bg1">
                <a:lumMod val="75000"/>
              </a:schemeClr>
            </a:solidFill>
          </a:endParaRPr>
        </a:p>
      </dgm:t>
    </dgm:pt>
    <dgm:pt modelId="{3D4CD784-B5B8-4DCE-B576-8CAB6F3BBC9E}">
      <dgm:prSet phldrT="[Текст]"/>
      <dgm:spPr/>
      <dgm:t>
        <a:bodyPr/>
        <a:lstStyle/>
        <a:p>
          <a:endParaRPr lang="ru-RU" b="1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D0301-8F06-4690-A298-9E756582AEAD}" type="sibTrans" cxnId="{C96ED211-38C7-4F3C-B632-E6DDC71C9AFC}">
      <dgm:prSet/>
      <dgm:spPr/>
      <dgm:t>
        <a:bodyPr/>
        <a:lstStyle/>
        <a:p>
          <a:endParaRPr lang="ru-RU">
            <a:solidFill>
              <a:schemeClr val="bg1">
                <a:lumMod val="75000"/>
              </a:schemeClr>
            </a:solidFill>
          </a:endParaRPr>
        </a:p>
      </dgm:t>
    </dgm:pt>
    <dgm:pt modelId="{E511BF9B-2508-4300-BC3B-117036E541BA}" type="parTrans" cxnId="{C96ED211-38C7-4F3C-B632-E6DDC71C9AFC}">
      <dgm:prSet/>
      <dgm:spPr/>
      <dgm:t>
        <a:bodyPr/>
        <a:lstStyle/>
        <a:p>
          <a:endParaRPr lang="ru-RU">
            <a:solidFill>
              <a:schemeClr val="bg1">
                <a:lumMod val="75000"/>
              </a:schemeClr>
            </a:solidFill>
          </a:endParaRPr>
        </a:p>
      </dgm:t>
    </dgm:pt>
    <dgm:pt modelId="{DA7B6732-4DF7-41CE-9C24-01C159ABB726}" type="pres">
      <dgm:prSet presAssocID="{8B397A10-7D80-440C-8B74-763569C8D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E8F534-4DE2-4E6C-A77D-3A50D2AFC473}" type="pres">
      <dgm:prSet presAssocID="{3D4CD784-B5B8-4DCE-B576-8CAB6F3BBC9E}" presName="Name8" presStyleCnt="0"/>
      <dgm:spPr/>
      <dgm:t>
        <a:bodyPr/>
        <a:lstStyle/>
        <a:p>
          <a:endParaRPr lang="ru-RU"/>
        </a:p>
      </dgm:t>
    </dgm:pt>
    <dgm:pt modelId="{C056CB05-B9F0-41DE-8145-5A812AE8DECD}" type="pres">
      <dgm:prSet presAssocID="{3D4CD784-B5B8-4DCE-B576-8CAB6F3BBC9E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F6399-9EA9-4026-9ECA-37AEB1623876}" type="pres">
      <dgm:prSet presAssocID="{3D4CD784-B5B8-4DCE-B576-8CAB6F3BBC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8C3A4-64E2-4FF8-BCB9-88C94D8D202C}" type="pres">
      <dgm:prSet presAssocID="{06B03B5C-0266-4426-A694-29D6C0407160}" presName="Name8" presStyleCnt="0"/>
      <dgm:spPr/>
      <dgm:t>
        <a:bodyPr/>
        <a:lstStyle/>
        <a:p>
          <a:endParaRPr lang="ru-RU"/>
        </a:p>
      </dgm:t>
    </dgm:pt>
    <dgm:pt modelId="{76AA4600-2781-4452-8BB9-D91603193B06}" type="pres">
      <dgm:prSet presAssocID="{06B03B5C-0266-4426-A694-29D6C040716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C7917-673A-43CF-AADB-DFB4A07D7B41}" type="pres">
      <dgm:prSet presAssocID="{06B03B5C-0266-4426-A694-29D6C04071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774CF-BB66-4892-9F4B-2BB5AF123CE8}" type="pres">
      <dgm:prSet presAssocID="{BDC9482A-DBA2-414A-AD69-ED3109E5C31C}" presName="Name8" presStyleCnt="0"/>
      <dgm:spPr/>
      <dgm:t>
        <a:bodyPr/>
        <a:lstStyle/>
        <a:p>
          <a:endParaRPr lang="ru-RU"/>
        </a:p>
      </dgm:t>
    </dgm:pt>
    <dgm:pt modelId="{C01695C5-FBD7-42D5-89C9-28D6B3991A65}" type="pres">
      <dgm:prSet presAssocID="{BDC9482A-DBA2-414A-AD69-ED3109E5C31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F1D95-C8F5-469C-A17E-3C9649F2B3B0}" type="pres">
      <dgm:prSet presAssocID="{BDC9482A-DBA2-414A-AD69-ED3109E5C3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B620C-1C95-4213-B442-2800EED1C44F}" type="pres">
      <dgm:prSet presAssocID="{7591B93C-3F42-4242-BF03-E5DFBE664D55}" presName="Name8" presStyleCnt="0"/>
      <dgm:spPr/>
      <dgm:t>
        <a:bodyPr/>
        <a:lstStyle/>
        <a:p>
          <a:endParaRPr lang="ru-RU"/>
        </a:p>
      </dgm:t>
    </dgm:pt>
    <dgm:pt modelId="{AA3112E6-0E96-4FD3-A624-4514AC0BF523}" type="pres">
      <dgm:prSet presAssocID="{7591B93C-3F42-4242-BF03-E5DFBE664D55}" presName="level" presStyleLbl="node1" presStyleIdx="3" presStyleCnt="4" custLinFactNeighborX="-1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2DBDE-2414-4E26-9296-5494A59C858F}" type="pres">
      <dgm:prSet presAssocID="{7591B93C-3F42-4242-BF03-E5DFBE664D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3350D-3266-438E-81A6-EA774C7C8E8B}" type="presOf" srcId="{7591B93C-3F42-4242-BF03-E5DFBE664D55}" destId="{7F92DBDE-2414-4E26-9296-5494A59C858F}" srcOrd="1" destOrd="0" presId="urn:microsoft.com/office/officeart/2005/8/layout/pyramid1"/>
    <dgm:cxn modelId="{2313D05E-4EC2-4DCF-A003-DF3B3E0E2DDB}" type="presOf" srcId="{06B03B5C-0266-4426-A694-29D6C0407160}" destId="{76AA4600-2781-4452-8BB9-D91603193B06}" srcOrd="0" destOrd="0" presId="urn:microsoft.com/office/officeart/2005/8/layout/pyramid1"/>
    <dgm:cxn modelId="{C96ED211-38C7-4F3C-B632-E6DDC71C9AFC}" srcId="{8B397A10-7D80-440C-8B74-763569C8D664}" destId="{3D4CD784-B5B8-4DCE-B576-8CAB6F3BBC9E}" srcOrd="0" destOrd="0" parTransId="{E511BF9B-2508-4300-BC3B-117036E541BA}" sibTransId="{B6ED0301-8F06-4690-A298-9E756582AEAD}"/>
    <dgm:cxn modelId="{913EA810-0253-4F8F-A9C4-0AF8D27FE06C}" type="presOf" srcId="{3D4CD784-B5B8-4DCE-B576-8CAB6F3BBC9E}" destId="{C056CB05-B9F0-41DE-8145-5A812AE8DECD}" srcOrd="0" destOrd="0" presId="urn:microsoft.com/office/officeart/2005/8/layout/pyramid1"/>
    <dgm:cxn modelId="{A9B9596E-7ED8-409F-9F89-F35F2CFC2DF1}" srcId="{8B397A10-7D80-440C-8B74-763569C8D664}" destId="{7591B93C-3F42-4242-BF03-E5DFBE664D55}" srcOrd="3" destOrd="0" parTransId="{C44B8286-361F-4528-B567-B2242C7174B6}" sibTransId="{4AB58F83-782D-4A0F-949C-4B598B0C743F}"/>
    <dgm:cxn modelId="{1F1F4535-676B-4C52-9559-4743150AA12E}" srcId="{8B397A10-7D80-440C-8B74-763569C8D664}" destId="{BDC9482A-DBA2-414A-AD69-ED3109E5C31C}" srcOrd="2" destOrd="0" parTransId="{55AD27C4-B086-431E-9200-5D6C3A57CB16}" sibTransId="{4C630806-6CA1-483C-84CE-CEB888A5FEC7}"/>
    <dgm:cxn modelId="{6B484E0D-DD45-4443-9D53-7B29B55FDBBC}" type="presOf" srcId="{7591B93C-3F42-4242-BF03-E5DFBE664D55}" destId="{AA3112E6-0E96-4FD3-A624-4514AC0BF523}" srcOrd="0" destOrd="0" presId="urn:microsoft.com/office/officeart/2005/8/layout/pyramid1"/>
    <dgm:cxn modelId="{9DD12809-EBFD-4A18-A08B-76665B5AD396}" type="presOf" srcId="{BDC9482A-DBA2-414A-AD69-ED3109E5C31C}" destId="{C01695C5-FBD7-42D5-89C9-28D6B3991A65}" srcOrd="0" destOrd="0" presId="urn:microsoft.com/office/officeart/2005/8/layout/pyramid1"/>
    <dgm:cxn modelId="{6AC5866C-B241-44C0-B21C-E94788E81B0D}" type="presOf" srcId="{3D4CD784-B5B8-4DCE-B576-8CAB6F3BBC9E}" destId="{0ACF6399-9EA9-4026-9ECA-37AEB1623876}" srcOrd="1" destOrd="0" presId="urn:microsoft.com/office/officeart/2005/8/layout/pyramid1"/>
    <dgm:cxn modelId="{29082841-3E74-404B-89C9-0ED727366F98}" srcId="{8B397A10-7D80-440C-8B74-763569C8D664}" destId="{06B03B5C-0266-4426-A694-29D6C0407160}" srcOrd="1" destOrd="0" parTransId="{85C27A34-16EE-4928-8B93-0FCC3C1AAE16}" sibTransId="{1A5C4F31-0215-48B9-8129-E44CF50A7A25}"/>
    <dgm:cxn modelId="{52BF5DB9-ACA8-4E2C-A4F5-0FD8B40100BA}" type="presOf" srcId="{8B397A10-7D80-440C-8B74-763569C8D664}" destId="{DA7B6732-4DF7-41CE-9C24-01C159ABB726}" srcOrd="0" destOrd="0" presId="urn:microsoft.com/office/officeart/2005/8/layout/pyramid1"/>
    <dgm:cxn modelId="{7A1DDFB7-9CED-4351-AB85-061E261CF461}" type="presOf" srcId="{06B03B5C-0266-4426-A694-29D6C0407160}" destId="{85FC7917-673A-43CF-AADB-DFB4A07D7B41}" srcOrd="1" destOrd="0" presId="urn:microsoft.com/office/officeart/2005/8/layout/pyramid1"/>
    <dgm:cxn modelId="{77BB6B01-2F05-45B0-9F42-9122F947979B}" type="presOf" srcId="{BDC9482A-DBA2-414A-AD69-ED3109E5C31C}" destId="{25DF1D95-C8F5-469C-A17E-3C9649F2B3B0}" srcOrd="1" destOrd="0" presId="urn:microsoft.com/office/officeart/2005/8/layout/pyramid1"/>
    <dgm:cxn modelId="{911DE677-DAAB-4804-8F1E-E5F02CDADAE8}" type="presParOf" srcId="{DA7B6732-4DF7-41CE-9C24-01C159ABB726}" destId="{4AE8F534-4DE2-4E6C-A77D-3A50D2AFC473}" srcOrd="0" destOrd="0" presId="urn:microsoft.com/office/officeart/2005/8/layout/pyramid1"/>
    <dgm:cxn modelId="{6DBAEC16-760E-40FE-8ABD-2765B3003CDC}" type="presParOf" srcId="{4AE8F534-4DE2-4E6C-A77D-3A50D2AFC473}" destId="{C056CB05-B9F0-41DE-8145-5A812AE8DECD}" srcOrd="0" destOrd="0" presId="urn:microsoft.com/office/officeart/2005/8/layout/pyramid1"/>
    <dgm:cxn modelId="{739ED83B-856B-455F-9836-DE5BF605D7EC}" type="presParOf" srcId="{4AE8F534-4DE2-4E6C-A77D-3A50D2AFC473}" destId="{0ACF6399-9EA9-4026-9ECA-37AEB1623876}" srcOrd="1" destOrd="0" presId="urn:microsoft.com/office/officeart/2005/8/layout/pyramid1"/>
    <dgm:cxn modelId="{FE9CAA37-23F8-45F5-A10A-A9C944670153}" type="presParOf" srcId="{DA7B6732-4DF7-41CE-9C24-01C159ABB726}" destId="{AD58C3A4-64E2-4FF8-BCB9-88C94D8D202C}" srcOrd="1" destOrd="0" presId="urn:microsoft.com/office/officeart/2005/8/layout/pyramid1"/>
    <dgm:cxn modelId="{134009FC-3156-48A6-AEA6-CA8211015014}" type="presParOf" srcId="{AD58C3A4-64E2-4FF8-BCB9-88C94D8D202C}" destId="{76AA4600-2781-4452-8BB9-D91603193B06}" srcOrd="0" destOrd="0" presId="urn:microsoft.com/office/officeart/2005/8/layout/pyramid1"/>
    <dgm:cxn modelId="{8B40B945-36DC-471A-A49E-AA07BAEDFA89}" type="presParOf" srcId="{AD58C3A4-64E2-4FF8-BCB9-88C94D8D202C}" destId="{85FC7917-673A-43CF-AADB-DFB4A07D7B41}" srcOrd="1" destOrd="0" presId="urn:microsoft.com/office/officeart/2005/8/layout/pyramid1"/>
    <dgm:cxn modelId="{A440F5BB-8B2F-4B0F-9B58-F883D72B0993}" type="presParOf" srcId="{DA7B6732-4DF7-41CE-9C24-01C159ABB726}" destId="{7D3774CF-BB66-4892-9F4B-2BB5AF123CE8}" srcOrd="2" destOrd="0" presId="urn:microsoft.com/office/officeart/2005/8/layout/pyramid1"/>
    <dgm:cxn modelId="{5C5F5A21-96E0-40FE-A2D8-E77686360ED8}" type="presParOf" srcId="{7D3774CF-BB66-4892-9F4B-2BB5AF123CE8}" destId="{C01695C5-FBD7-42D5-89C9-28D6B3991A65}" srcOrd="0" destOrd="0" presId="urn:microsoft.com/office/officeart/2005/8/layout/pyramid1"/>
    <dgm:cxn modelId="{F2F43EC5-438B-4ABC-BDBE-1D61EAFDF1E7}" type="presParOf" srcId="{7D3774CF-BB66-4892-9F4B-2BB5AF123CE8}" destId="{25DF1D95-C8F5-469C-A17E-3C9649F2B3B0}" srcOrd="1" destOrd="0" presId="urn:microsoft.com/office/officeart/2005/8/layout/pyramid1"/>
    <dgm:cxn modelId="{7E49B2F0-FA84-42DE-BE49-6E9436BCAC4F}" type="presParOf" srcId="{DA7B6732-4DF7-41CE-9C24-01C159ABB726}" destId="{6BCB620C-1C95-4213-B442-2800EED1C44F}" srcOrd="3" destOrd="0" presId="urn:microsoft.com/office/officeart/2005/8/layout/pyramid1"/>
    <dgm:cxn modelId="{EF6C718A-E84C-49D6-AD81-782CBFCFB183}" type="presParOf" srcId="{6BCB620C-1C95-4213-B442-2800EED1C44F}" destId="{AA3112E6-0E96-4FD3-A624-4514AC0BF523}" srcOrd="0" destOrd="0" presId="urn:microsoft.com/office/officeart/2005/8/layout/pyramid1"/>
    <dgm:cxn modelId="{FC20445E-CA07-452C-A5DF-7985B10788E3}" type="presParOf" srcId="{6BCB620C-1C95-4213-B442-2800EED1C44F}" destId="{7F92DBDE-2414-4E26-9296-5494A59C858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6CB05-B9F0-41DE-8145-5A812AE8DECD}">
      <dsp:nvSpPr>
        <dsp:cNvPr id="0" name=""/>
        <dsp:cNvSpPr/>
      </dsp:nvSpPr>
      <dsp:spPr>
        <a:xfrm>
          <a:off x="2514599" y="0"/>
          <a:ext cx="1676399" cy="1314450"/>
        </a:xfrm>
        <a:prstGeom prst="trapezoid">
          <a:avLst>
            <a:gd name="adj" fmla="val 63768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14599" y="0"/>
        <a:ext cx="1676399" cy="1314450"/>
      </dsp:txXfrm>
    </dsp:sp>
    <dsp:sp modelId="{76AA4600-2781-4452-8BB9-D91603193B06}">
      <dsp:nvSpPr>
        <dsp:cNvPr id="0" name=""/>
        <dsp:cNvSpPr/>
      </dsp:nvSpPr>
      <dsp:spPr>
        <a:xfrm>
          <a:off x="1676399" y="1314450"/>
          <a:ext cx="3352799" cy="1314450"/>
        </a:xfrm>
        <a:prstGeom prst="trapezoid">
          <a:avLst>
            <a:gd name="adj" fmla="val 63768"/>
          </a:avLst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3139" y="1314450"/>
        <a:ext cx="2179319" cy="1314450"/>
      </dsp:txXfrm>
    </dsp:sp>
    <dsp:sp modelId="{C01695C5-FBD7-42D5-89C9-28D6B3991A65}">
      <dsp:nvSpPr>
        <dsp:cNvPr id="0" name=""/>
        <dsp:cNvSpPr/>
      </dsp:nvSpPr>
      <dsp:spPr>
        <a:xfrm>
          <a:off x="838199" y="2628900"/>
          <a:ext cx="5029199" cy="1314450"/>
        </a:xfrm>
        <a:prstGeom prst="trapezoid">
          <a:avLst>
            <a:gd name="adj" fmla="val 63768"/>
          </a:avLst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8309" y="2628900"/>
        <a:ext cx="3268979" cy="1314450"/>
      </dsp:txXfrm>
    </dsp:sp>
    <dsp:sp modelId="{AA3112E6-0E96-4FD3-A624-4514AC0BF523}">
      <dsp:nvSpPr>
        <dsp:cNvPr id="0" name=""/>
        <dsp:cNvSpPr/>
      </dsp:nvSpPr>
      <dsp:spPr>
        <a:xfrm>
          <a:off x="0" y="3943350"/>
          <a:ext cx="6705598" cy="1314450"/>
        </a:xfrm>
        <a:prstGeom prst="trapezoid">
          <a:avLst>
            <a:gd name="adj" fmla="val 63768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3479" y="3943350"/>
        <a:ext cx="4358639" cy="131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7E06-78EF-4177-93CC-1143B0BFE051}" type="datetimeFigureOut">
              <a:rPr lang="ru-RU" smtClean="0"/>
              <a:pPr/>
              <a:t>04.06.2012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D0867-0927-47CD-9DF8-0DB54DF6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ru-RU"/>
              <a:pPr/>
              <a:t>04.06.2012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/>
          <a:stretch>
            <a:fillRect/>
          </a:stretch>
        </p:blipFill>
        <p:spPr bwMode="auto">
          <a:xfrm>
            <a:off x="0" y="6"/>
            <a:ext cx="9144000" cy="561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5589"/>
            <a:ext cx="9144000" cy="5662084"/>
          </a:xfrm>
          <a:prstGeom prst="rect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 anchor="ctr"/>
          <a:lstStyle/>
          <a:p>
            <a:pPr defTabSz="1541463"/>
            <a:endParaRPr lang="ru-RU" sz="3000">
              <a:latin typeface="Calibri" pitchFamily="34" charset="0"/>
            </a:endParaRPr>
          </a:p>
        </p:txBody>
      </p:sp>
      <p:pic>
        <p:nvPicPr>
          <p:cNvPr id="11" name="Рисунок 10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8" y="6329412"/>
            <a:ext cx="1368151" cy="2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=Work=\Презентации-доклады\Лого\etat_4x3[1]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23622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НАРОДНЫЙ КОНТРОЛЬ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: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ВЗАИМОДЕЙСТВИЕ ГРАЖДАН С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ОРГАНАМИ ГОСУДАРСТВЕННОЙ ВЛАСТИ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 МЕСТНОГО САМОУПРАВЛЕНИЯ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02824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6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</a:rPr>
              <a:t>СТАТУСЫ УВЕДОМЛЕНИЯ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487" y="600957"/>
            <a:ext cx="1852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РАБОТЕ</a:t>
            </a:r>
            <a:endParaRPr lang="ru-RU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041737"/>
            <a:ext cx="891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Заявка назначена конкретному Исполнителю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либо после получения от пользователя опровержения (отклонения) принятого решения по его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уведомлению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133600"/>
            <a:ext cx="3425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ЗАПЛАНИРОВАНО</a:t>
            </a:r>
            <a:endParaRPr lang="ru-RU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847" y="2559387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Присваивается Исполнителем, при условии превышении предельного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срока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рассмотрения уведомления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0004" y="2057400"/>
            <a:ext cx="8820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28600" y="3377625"/>
            <a:ext cx="5107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МОТИВИРОВАННЫЙ ОТКАЗ</a:t>
            </a:r>
            <a:endParaRPr lang="ru-RU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7753" y="3276600"/>
            <a:ext cx="8820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3804" y="3878451"/>
            <a:ext cx="8819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Присваивается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Исполнителем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при отсутствии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оснований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для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решения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описанной в уведомлении проблемы либо лимитов финансирования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1000" y="4610745"/>
            <a:ext cx="88200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9302" y="4761855"/>
            <a:ext cx="3703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ПРИНЯТО</a:t>
            </a:r>
            <a:endParaRPr lang="ru-RU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6251" y="5221069"/>
            <a:ext cx="8827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Присваивается уведомлению после принятия Исполнителем решения относительно проблемы, описанной в уведомлении </a:t>
            </a:r>
          </a:p>
        </p:txBody>
      </p:sp>
    </p:spTree>
    <p:extLst>
      <p:ext uri="{BB962C8B-B14F-4D97-AF65-F5344CB8AC3E}">
        <p14:creationId xmlns:p14="http://schemas.microsoft.com/office/powerpoint/2010/main" val="63423858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669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О ЧЕМ</a:t>
            </a:r>
            <a:endParaRPr lang="ru-RU" sz="115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771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СООБЩАЮТ ГРАЖДАНЕ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5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«НАРОДНЫЙ КОНТРОЛЬ»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4072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6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</a:rPr>
              <a:t>СТАТИСТИКА В РАЗРЕЗЕ ТЕРРИТОРИЙ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/>
          <a:srcRect l="745" t="703" r="605" b="795"/>
          <a:stretch/>
        </p:blipFill>
        <p:spPr>
          <a:xfrm>
            <a:off x="178900" y="533401"/>
            <a:ext cx="8757800" cy="626354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2400" y="1066800"/>
            <a:ext cx="8763000" cy="228600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90800" y="1981200"/>
            <a:ext cx="601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640 заявок</a:t>
            </a: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90800" y="4038600"/>
            <a:ext cx="6019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8 200 чел.</a:t>
            </a:r>
            <a:endParaRPr lang="ru-RU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43200" y="3175337"/>
            <a:ext cx="6019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ПОДДЕРЖАЛИ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9820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6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</a:rPr>
              <a:t>СТАТИСТИКА В РАЗРЕЗЕ КАТЕГОРИЙ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/>
          <a:srcRect l="671" t="555" r="669" b="764"/>
          <a:stretch/>
        </p:blipFill>
        <p:spPr>
          <a:xfrm>
            <a:off x="152400" y="521028"/>
            <a:ext cx="8839200" cy="6336972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0" y="1841480"/>
            <a:ext cx="6019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Самые актуальные проблемы</a:t>
            </a: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765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3400"/>
            <a:ext cx="5611812" cy="53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388" y="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52950" y="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32112" y="1600200"/>
            <a:ext cx="2706688" cy="423333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715000" y="5385827"/>
            <a:ext cx="509588" cy="24765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24588" y="5508073"/>
            <a:ext cx="2303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Отзывы граждан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8" r="6923"/>
          <a:stretch>
            <a:fillRect/>
          </a:stretch>
        </p:blipFill>
        <p:spPr bwMode="auto">
          <a:xfrm>
            <a:off x="4795838" y="685799"/>
            <a:ext cx="4024312" cy="335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9032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5594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800600" y="76200"/>
            <a:ext cx="4191000" cy="1143000"/>
          </a:xfrm>
          <a:prstGeom prst="roundRect">
            <a:avLst/>
          </a:prstGeom>
          <a:noFill/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93" y="3886200"/>
            <a:ext cx="7069207" cy="197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23986" y="3908157"/>
            <a:ext cx="2175316" cy="4572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9928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645" y="685800"/>
            <a:ext cx="6568355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3"/>
          <a:srcRect b="11279"/>
          <a:stretch/>
        </p:blipFill>
        <p:spPr>
          <a:xfrm>
            <a:off x="0" y="0"/>
            <a:ext cx="4953000" cy="513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4"/>
          <a:srcRect b="44791"/>
          <a:stretch/>
        </p:blipFill>
        <p:spPr>
          <a:xfrm>
            <a:off x="4953000" y="0"/>
            <a:ext cx="4190999" cy="69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953000" y="0"/>
            <a:ext cx="4191000" cy="62484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99" y="4746357"/>
            <a:ext cx="547687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43000" y="4822557"/>
            <a:ext cx="1905000" cy="6096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20519"/>
      </p:ext>
    </p:extLst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391224" cy="65532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24" y="3505200"/>
            <a:ext cx="5704348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933612" y="3505200"/>
            <a:ext cx="1866988" cy="6096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68825"/>
      </p:ext>
    </p:extLst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376535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 smtClean="0"/>
              <a:t>Указ Президента </a:t>
            </a:r>
            <a:br>
              <a:rPr lang="ru-RU" dirty="0" smtClean="0"/>
            </a:br>
            <a:r>
              <a:rPr lang="ru-RU" dirty="0" smtClean="0"/>
              <a:t>Республики Татарстан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90210"/>
            <a:ext cx="4039160" cy="575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12147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от 01.06.2012 № УП-408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85655" y="1684149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2514600"/>
            <a:ext cx="4495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 государственной информационной системе Республики Татарстан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«Народный контроль»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3274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304800" y="895290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ЦЕЛЬ: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1200090"/>
            <a:ext cx="899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Придать гласность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+mn-cs"/>
              </a:rPr>
              <a:t>проблемам населения на общедоступном ресурсе</a:t>
            </a:r>
            <a:endParaRPr lang="ru-RU" sz="2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117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+mn-cs"/>
              </a:rPr>
              <a:t>«НАРОДНЫЙ КОНТРОЛЬ»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142" y="399243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+mn-lt"/>
                <a:cs typeface="+mn-cs"/>
              </a:rPr>
              <a:t>электронные уведомления от населения об актуальных проблемах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43"/>
          <p:cNvSpPr txBox="1">
            <a:spLocks noChangeArrowheads="1"/>
          </p:cNvSpPr>
          <p:nvPr/>
        </p:nvSpPr>
        <p:spPr bwMode="auto">
          <a:xfrm>
            <a:off x="304800" y="4495800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МЕХАНИЗМ: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4800600"/>
            <a:ext cx="8683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Каждый может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сообщить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+mn-cs"/>
              </a:rPr>
              <a:t>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+mn-cs"/>
              </a:rPr>
              <a:t>проблеме, указав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+mn-cs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+mn-cs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+mn-cs"/>
              </a:rPr>
              <a:t>ее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+mn-cs"/>
              </a:rPr>
              <a:t>местонахождение и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+mn-cs"/>
              </a:rPr>
              <a:t>фотодоказательства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Каждый может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поддержать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указанные в системе проблемы, сделать их значимее</a:t>
            </a:r>
            <a:endParaRPr lang="ru-RU" sz="2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1"/>
          <a:stretch/>
        </p:blipFill>
        <p:spPr bwMode="auto">
          <a:xfrm>
            <a:off x="399553" y="1600200"/>
            <a:ext cx="8156366" cy="286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743200"/>
            <a:ext cx="2819400" cy="140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6448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669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КУДА и КАК</a:t>
            </a:r>
            <a:endParaRPr lang="ru-RU" sz="115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771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ОБРАЩАТЬСЯ</a:t>
            </a:r>
            <a:endParaRPr lang="ru-RU" sz="60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5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«НАРОДНЫЙ КОНТРОЛЬ»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1898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5"/>
          <a:stretch/>
        </p:blipFill>
        <p:spPr bwMode="auto">
          <a:xfrm>
            <a:off x="0" y="0"/>
            <a:ext cx="918702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6200" y="3409924"/>
            <a:ext cx="8991600" cy="276227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922"/>
            <a:ext cx="9187027" cy="33537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48400"/>
            <a:ext cx="9187027" cy="609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66800" y="1905000"/>
            <a:ext cx="7924800" cy="6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0" hangingPunct="0"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USLUGI.TATARSTAN.RU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4610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Снимок экрана 2012-06-04 в 16.40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0" y="533400"/>
            <a:ext cx="5295536" cy="6324600"/>
          </a:xfrm>
          <a:prstGeom prst="rect">
            <a:avLst/>
          </a:prstGeom>
        </p:spPr>
      </p:pic>
      <p:pic>
        <p:nvPicPr>
          <p:cNvPr id="10" name="Изображение 9" descr="Снимок экрана 2012-06-04 в 16.39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84344"/>
            <a:ext cx="4002764" cy="539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096000" y="685800"/>
            <a:ext cx="2367541" cy="688538"/>
          </a:xfrm>
          <a:prstGeom prst="wedgeRoundRectCallout">
            <a:avLst>
              <a:gd name="adj1" fmla="val -62497"/>
              <a:gd name="adj2" fmla="val 146107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категории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477000" y="1828800"/>
            <a:ext cx="2367541" cy="717083"/>
          </a:xfrm>
          <a:prstGeom prst="wedgeRoundRectCallout">
            <a:avLst>
              <a:gd name="adj1" fmla="val -98287"/>
              <a:gd name="adj2" fmla="val 20883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Загрузка фотоматериалов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96000" y="4191000"/>
            <a:ext cx="2367541" cy="717083"/>
          </a:xfrm>
          <a:prstGeom prst="wedgeRoundRectCallout">
            <a:avLst>
              <a:gd name="adj1" fmla="val -79690"/>
              <a:gd name="adj2" fmla="val 82394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уведомления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624059" y="2892862"/>
            <a:ext cx="2367541" cy="688538"/>
          </a:xfrm>
          <a:prstGeom prst="wedgeRoundRectCallout">
            <a:avLst>
              <a:gd name="adj1" fmla="val -98183"/>
              <a:gd name="adj2" fmla="val 61434"/>
              <a:gd name="adj3" fmla="val 16667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Геопривязка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6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</a:rPr>
              <a:t>ПОДАЧА</a:t>
            </a:r>
            <a:r>
              <a:rPr lang="ru-RU" sz="2400" b="1" dirty="0">
                <a:solidFill>
                  <a:srgbClr val="C00000"/>
                </a:solidFill>
              </a:rPr>
              <a:t> УВЕДОМЛЕНИЯ С ПОРТАЛА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0537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6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C00000"/>
                </a:solidFill>
              </a:rPr>
              <a:t>ПОДАЧА УВЕДОМЛЕНИЯ ЧЕРЕЗ МОБИЛЬНОЕ ПРИЛОЖЕНИЕ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3" descr="E:\ТЕМП\mPor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72413"/>
            <a:ext cx="4438973" cy="73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94" y="663729"/>
            <a:ext cx="2207906" cy="331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519603" cy="377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5" y="3063498"/>
            <a:ext cx="2023710" cy="3035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5539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669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КТО и КАК</a:t>
            </a:r>
            <a:endParaRPr lang="ru-RU" sz="115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771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ОБРАБАТЫВАЕТ ЗАЯВКИ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5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«НАРОДНЫЙ КОНТРОЛЬ»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755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8257" y="2133600"/>
            <a:ext cx="2378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РАЗВИТИЕ БИЗНЕСА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8643"/>
            <a:ext cx="9144000" cy="6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</a:rPr>
              <a:t>КАТЕГОРИИ УВЕДОМЛЕНИЙ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1066800"/>
            <a:ext cx="31900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СВЯЗЬ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КОММУНИКАЦИИ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3826" y="3048000"/>
            <a:ext cx="247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45450" y="1828800"/>
            <a:ext cx="30697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ru-RU" sz="2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ЗДРАВООХРАНЕНИЕ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5329535"/>
            <a:ext cx="319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ДОРОГИ И ТРАНСПОРТ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1295400"/>
            <a:ext cx="1627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ЭКОЛОГИЯ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10200" y="2782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ЖИЛИЩНО-КОММУНАЛЬНОЕ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ХОЗЯЙСТВО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БЛАГОУСТРОЙСТВО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41556" y="3733800"/>
            <a:ext cx="439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СОЦИАЛЬНОЕ ОБСЛУЖИВАНИЕ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66147" y="4800600"/>
            <a:ext cx="3115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ТОРГОВЛЯ И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ОБЩЕСТВЕННОЕ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ПИТАНИЕ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3810000"/>
            <a:ext cx="3310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ОХРАНА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ОБЩЕСТВЕННОГО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ПОРЯДКА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4800" y="2362200"/>
            <a:ext cx="2467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Предпринимательство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29000" y="1295400"/>
            <a:ext cx="1708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Почтовая связь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57800" y="1379349"/>
            <a:ext cx="260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Подвесные линии связи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38800" y="849868"/>
            <a:ext cx="1680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Качество связи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21116" y="2868523"/>
            <a:ext cx="90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Школы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67000" y="3368298"/>
            <a:ext cx="1557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Детские сады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77727" y="2137519"/>
            <a:ext cx="282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Поликлиники и больницы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30748" y="5105400"/>
            <a:ext cx="3755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Организация дорожного движения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" y="5791200"/>
            <a:ext cx="278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Общественный транспорт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89217" y="5659464"/>
            <a:ext cx="186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Состояние дорог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53200" y="2579221"/>
            <a:ext cx="2333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Капитальный ремонт</a:t>
            </a:r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3485820" y="1189546"/>
            <a:ext cx="140784" cy="140784"/>
          </a:xfrm>
          <a:prstGeom prst="flowChartConnector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4129008" y="1992816"/>
            <a:ext cx="127985" cy="140784"/>
          </a:xfrm>
          <a:prstGeom prst="flowChartConnector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998349" y="1451667"/>
            <a:ext cx="140784" cy="140784"/>
          </a:xfrm>
          <a:prstGeom prst="flowChartConnector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5257800" y="2909786"/>
            <a:ext cx="127985" cy="127985"/>
          </a:xfrm>
          <a:prstGeom prst="flowChartConnector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822702" y="2255004"/>
            <a:ext cx="140784" cy="140784"/>
          </a:xfrm>
          <a:prstGeom prst="flowChartConnector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1190721" y="3227514"/>
            <a:ext cx="140784" cy="140784"/>
          </a:xfrm>
          <a:prstGeom prst="flowChartConnector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4393761" y="3882318"/>
            <a:ext cx="140784" cy="140784"/>
          </a:xfrm>
          <a:prstGeom prst="flowChartConnector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5154471" y="4925871"/>
            <a:ext cx="140784" cy="140784"/>
          </a:xfrm>
          <a:prstGeom prst="flowChartConnector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740043" y="5478651"/>
            <a:ext cx="140784" cy="140784"/>
          </a:xfrm>
          <a:prstGeom prst="flowChartConnector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2484894" y="3939153"/>
            <a:ext cx="140784" cy="140784"/>
          </a:xfrm>
          <a:prstGeom prst="flowChartConnector">
            <a:avLst/>
          </a:pr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368675" y="4355068"/>
            <a:ext cx="2974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Незаконные азартные игры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291164" y="1600200"/>
            <a:ext cx="680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Вода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303149" y="1592451"/>
            <a:ext cx="88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Воздух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6200" y="1073279"/>
            <a:ext cx="243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Санитарное состояние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06997" y="1588621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Свалки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029200" y="3288268"/>
            <a:ext cx="3543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Несанкционированные парковки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486400" y="40295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Доступная среда для людей с ограниченными возможностями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943600" y="5345668"/>
            <a:ext cx="2627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Некачественные товары</a:t>
            </a:r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6200" y="1073279"/>
            <a:ext cx="2895600" cy="884674"/>
          </a:xfrm>
          <a:prstGeom prst="roundRect">
            <a:avLst/>
          </a:prstGeom>
          <a:noFill/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39724" y="2897578"/>
            <a:ext cx="3503676" cy="806496"/>
          </a:xfrm>
          <a:prstGeom prst="roundRect">
            <a:avLst/>
          </a:prstGeom>
          <a:noFill/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962400" y="1825451"/>
            <a:ext cx="4247905" cy="731135"/>
          </a:xfrm>
          <a:prstGeom prst="roundRect">
            <a:avLst/>
          </a:prstGeom>
          <a:noFill/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274949" y="3772545"/>
            <a:ext cx="4663393" cy="884674"/>
          </a:xfrm>
          <a:prstGeom prst="roundRect">
            <a:avLst/>
          </a:prstGeom>
          <a:noFill/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37207" y="5122859"/>
            <a:ext cx="4812456" cy="973141"/>
          </a:xfrm>
          <a:prstGeom prst="roundRect">
            <a:avLst/>
          </a:prstGeom>
          <a:noFill/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1010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6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</a:rPr>
              <a:t>СХЕМА ДВИЖЕНИЯ УВЕДОМЛЕНИЯ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500" y="2286000"/>
            <a:ext cx="8801100" cy="0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0500" y="3607158"/>
            <a:ext cx="8801100" cy="0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0500" y="4914363"/>
            <a:ext cx="8801100" cy="0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22229828"/>
              </p:ext>
            </p:extLst>
          </p:nvPr>
        </p:nvGraphicFramePr>
        <p:xfrm>
          <a:off x="2438401" y="990600"/>
          <a:ext cx="6705599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1958" y="1348822"/>
            <a:ext cx="27450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-центр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716" y="1817136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ПРЕМОДЕРАЦИЯ УВЕДОМЛЕНИЙ:</a:t>
            </a:r>
            <a:b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КОРРЕКТНЫЕ ФОТО, ТЕКСТ, КАТЕГОРИЯ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661" y="2666066"/>
            <a:ext cx="2214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Модератор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984" y="313438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ПРИНЯТИЕ РЕШЕНИЯ ОБ </a:t>
            </a:r>
            <a:b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ОТВЕТСТВЕННОМ ИСПОЛНИТЕЛЕ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444" y="3962400"/>
            <a:ext cx="3217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Отв.исполнитель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716" y="4430714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ПЕРЕНАЗНАЧЕНИЕ ИЛИ </a:t>
            </a:r>
            <a:b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НАЗНАЧЕНИЕ СОТРУДНИКУ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7716" y="5334000"/>
            <a:ext cx="25056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Исполнитель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474" y="5802314"/>
            <a:ext cx="361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РЕШЕНИЕ ПО УВЕДОМЛЕНИЮ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2667000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ведомства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6700" y="3657600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Исполнительные комитеты,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ведомства, учреждения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4267200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Управляющие организации (УК, ТСЖ), организации, предприятия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5297269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Сотрудники, ответственные исполнители (инспектор и т.п.)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09146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276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 РТ-Низамиев Ильдар Мунавирович</dc:creator>
  <cp:lastModifiedBy>Nizamiev IM</cp:lastModifiedBy>
  <cp:revision>267</cp:revision>
  <dcterms:created xsi:type="dcterms:W3CDTF">2006-08-16T00:00:00Z</dcterms:created>
  <dcterms:modified xsi:type="dcterms:W3CDTF">2012-06-04T16:09:29Z</dcterms:modified>
</cp:coreProperties>
</file>